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257" r:id="rId3"/>
    <p:sldId id="260" r:id="rId4"/>
    <p:sldId id="258" r:id="rId5"/>
    <p:sldId id="263" r:id="rId6"/>
    <p:sldId id="264" r:id="rId7"/>
    <p:sldId id="259"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4" d="100"/>
          <a:sy n="34" d="100"/>
        </p:scale>
        <p:origin x="744"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91AE32-2144-4E99-BD6F-BEE96B73FBEA}" type="datetimeFigureOut">
              <a:rPr lang="es-CO" smtClean="0"/>
              <a:t>16/08/2015</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D02761-24EB-4789-B82D-5FE69ABF04A5}" type="slidenum">
              <a:rPr lang="es-CO" smtClean="0"/>
              <a:t>‹Nº›</a:t>
            </a:fld>
            <a:endParaRPr lang="es-CO"/>
          </a:p>
        </p:txBody>
      </p:sp>
    </p:spTree>
    <p:extLst>
      <p:ext uri="{BB962C8B-B14F-4D97-AF65-F5344CB8AC3E}">
        <p14:creationId xmlns:p14="http://schemas.microsoft.com/office/powerpoint/2010/main" val="25847921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10"/>
          </p:nvPr>
        </p:nvSpPr>
        <p:spPr/>
        <p:txBody>
          <a:bodyPr/>
          <a:lstStyle/>
          <a:p>
            <a:fld id="{20D02761-24EB-4789-B82D-5FE69ABF04A5}" type="slidenum">
              <a:rPr lang="es-CO" smtClean="0"/>
              <a:t>2</a:t>
            </a:fld>
            <a:endParaRPr lang="es-CO"/>
          </a:p>
        </p:txBody>
      </p:sp>
    </p:spTree>
    <p:extLst>
      <p:ext uri="{BB962C8B-B14F-4D97-AF65-F5344CB8AC3E}">
        <p14:creationId xmlns:p14="http://schemas.microsoft.com/office/powerpoint/2010/main" val="163150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8/16/2015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jpg"/><Relationship Id="rId1" Type="http://schemas.openxmlformats.org/officeDocument/2006/relationships/slideLayout" Target="../slideLayouts/slideLayout7.xml"/><Relationship Id="rId5" Type="http://schemas.openxmlformats.org/officeDocument/2006/relationships/slide" Target="slide4.xml"/><Relationship Id="rId4" Type="http://schemas.openxmlformats.org/officeDocument/2006/relationships/slide" Target="slide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slide" Target="slide3.xml"/><Relationship Id="rId4" Type="http://schemas.openxmlformats.org/officeDocument/2006/relationships/image" Target="../media/image2.gif"/></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1.xml"/><Relationship Id="rId1" Type="http://schemas.openxmlformats.org/officeDocument/2006/relationships/slideLayout" Target="../slideLayouts/slideLayout6.xml"/><Relationship Id="rId4" Type="http://schemas.openxmlformats.org/officeDocument/2006/relationships/slide" Target="slide5.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 Target="slide6.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5.xml"/><Relationship Id="rId1" Type="http://schemas.openxmlformats.org/officeDocument/2006/relationships/slideLayout" Target="../slideLayouts/slideLayout6.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1.xml"/><Relationship Id="rId1" Type="http://schemas.openxmlformats.org/officeDocument/2006/relationships/slideLayout" Target="../slideLayouts/slideLayout6.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9.xml"/><Relationship Id="rId1" Type="http://schemas.openxmlformats.org/officeDocument/2006/relationships/slideLayout" Target="../slideLayouts/slideLayout6.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slide" Target="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idx="4294967295"/>
          </p:nvPr>
        </p:nvSpPr>
        <p:spPr>
          <a:xfrm>
            <a:off x="837127" y="1400512"/>
            <a:ext cx="7767638" cy="4124525"/>
          </a:xfrm>
        </p:spPr>
        <p:txBody>
          <a:bodyPr>
            <a:normAutofit fontScale="90000"/>
          </a:bodyPr>
          <a:lstStyle/>
          <a:p>
            <a:pPr>
              <a:lnSpc>
                <a:spcPct val="250000"/>
              </a:lnSpc>
            </a:pPr>
            <a:r>
              <a:rPr lang="es-CO" dirty="0" smtClean="0"/>
              <a:t>-</a:t>
            </a:r>
            <a:r>
              <a:rPr lang="es-CO" b="1" dirty="0" smtClean="0">
                <a:latin typeface="Baskerville Old Face" panose="02020602080505020303" pitchFamily="18" charset="0"/>
              </a:rPr>
              <a:t>EL TEXTO </a:t>
            </a:r>
            <a:r>
              <a:rPr lang="es-CO" dirty="0" smtClean="0">
                <a:latin typeface="Baskerville Old Face" panose="02020602080505020303" pitchFamily="18" charset="0"/>
              </a:rPr>
              <a:t/>
            </a:r>
            <a:br>
              <a:rPr lang="es-CO" dirty="0" smtClean="0">
                <a:latin typeface="Baskerville Old Face" panose="02020602080505020303" pitchFamily="18" charset="0"/>
              </a:rPr>
            </a:br>
            <a:r>
              <a:rPr lang="es-CO" dirty="0" smtClean="0">
                <a:latin typeface="Baskerville Old Face" panose="02020602080505020303" pitchFamily="18" charset="0"/>
              </a:rPr>
              <a:t>-</a:t>
            </a:r>
            <a:r>
              <a:rPr lang="es-CO" b="1" dirty="0" smtClean="0">
                <a:latin typeface="Baskerville Old Face" panose="02020602080505020303" pitchFamily="18" charset="0"/>
              </a:rPr>
              <a:t>LA ARGUMENTACIÓN</a:t>
            </a:r>
            <a:r>
              <a:rPr lang="es-CO" dirty="0" smtClean="0">
                <a:latin typeface="Baskerville Old Face" panose="02020602080505020303" pitchFamily="18" charset="0"/>
              </a:rPr>
              <a:t/>
            </a:r>
            <a:br>
              <a:rPr lang="es-CO" dirty="0" smtClean="0">
                <a:latin typeface="Baskerville Old Face" panose="02020602080505020303" pitchFamily="18" charset="0"/>
              </a:rPr>
            </a:br>
            <a:r>
              <a:rPr lang="es-CO" dirty="0" smtClean="0">
                <a:latin typeface="Baskerville Old Face" panose="02020602080505020303" pitchFamily="18" charset="0"/>
              </a:rPr>
              <a:t>-</a:t>
            </a:r>
            <a:r>
              <a:rPr lang="es-CO" b="1" dirty="0" smtClean="0">
                <a:latin typeface="Baskerville Old Face" panose="02020602080505020303" pitchFamily="18" charset="0"/>
              </a:rPr>
              <a:t>EL PÁRRAFO</a:t>
            </a:r>
            <a:r>
              <a:rPr lang="es-CO" dirty="0" smtClean="0"/>
              <a:t/>
            </a:r>
            <a:br>
              <a:rPr lang="es-CO" dirty="0" smtClean="0"/>
            </a:br>
            <a:endParaRPr lang="es-CO"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56618" y="1801700"/>
            <a:ext cx="3417144" cy="2897144"/>
          </a:xfrm>
          <a:prstGeom prst="rect">
            <a:avLst/>
          </a:prstGeom>
        </p:spPr>
      </p:pic>
      <p:sp>
        <p:nvSpPr>
          <p:cNvPr id="6" name="Flecha derecha 5"/>
          <p:cNvSpPr/>
          <p:nvPr/>
        </p:nvSpPr>
        <p:spPr>
          <a:xfrm>
            <a:off x="3309870" y="-90152"/>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Flecha derecha 6">
            <a:hlinkClick r:id="rId3" action="ppaction://hlinksldjump"/>
          </p:cNvPr>
          <p:cNvSpPr/>
          <p:nvPr/>
        </p:nvSpPr>
        <p:spPr>
          <a:xfrm>
            <a:off x="3470856" y="1983346"/>
            <a:ext cx="425003"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Flecha derecha 7">
            <a:hlinkClick r:id="rId4" action="ppaction://hlinksldjump"/>
          </p:cNvPr>
          <p:cNvSpPr/>
          <p:nvPr/>
        </p:nvSpPr>
        <p:spPr>
          <a:xfrm>
            <a:off x="3683358" y="4428186"/>
            <a:ext cx="425003"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Flecha derecha 8">
            <a:hlinkClick r:id="rId5" action="ppaction://hlinksldjump"/>
          </p:cNvPr>
          <p:cNvSpPr/>
          <p:nvPr/>
        </p:nvSpPr>
        <p:spPr>
          <a:xfrm>
            <a:off x="5522889" y="3250272"/>
            <a:ext cx="425003" cy="4250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54064867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5400" dirty="0" smtClean="0">
                <a:latin typeface="Cooper Black" panose="0208090404030B020404" pitchFamily="18" charset="0"/>
              </a:rPr>
              <a:t>EL TEXTO </a:t>
            </a:r>
            <a:endParaRPr lang="es-CO" sz="5400" dirty="0">
              <a:latin typeface="Cooper Black" panose="0208090404030B020404" pitchFamily="18" charset="0"/>
            </a:endParaRPr>
          </a:p>
        </p:txBody>
      </p:sp>
      <p:sp>
        <p:nvSpPr>
          <p:cNvPr id="3" name="Flecha izquierda 2">
            <a:hlinkClick r:id="rId3" action="ppaction://hlinksldjump"/>
          </p:cNvPr>
          <p:cNvSpPr/>
          <p:nvPr/>
        </p:nvSpPr>
        <p:spPr>
          <a:xfrm>
            <a:off x="155739" y="17171"/>
            <a:ext cx="758661" cy="83522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60167" y="2218376"/>
            <a:ext cx="2614143" cy="2906678"/>
          </a:xfrm>
          <a:prstGeom prst="rect">
            <a:avLst/>
          </a:prstGeom>
        </p:spPr>
      </p:pic>
      <p:sp>
        <p:nvSpPr>
          <p:cNvPr id="5" name="CuadroTexto 4"/>
          <p:cNvSpPr txBox="1"/>
          <p:nvPr/>
        </p:nvSpPr>
        <p:spPr>
          <a:xfrm>
            <a:off x="914400" y="2218376"/>
            <a:ext cx="6954592" cy="4247317"/>
          </a:xfrm>
          <a:prstGeom prst="rect">
            <a:avLst/>
          </a:prstGeom>
          <a:noFill/>
        </p:spPr>
        <p:txBody>
          <a:bodyPr wrap="square" rtlCol="0">
            <a:spAutoFit/>
          </a:bodyPr>
          <a:lstStyle/>
          <a:p>
            <a:pPr algn="just"/>
            <a:r>
              <a:rPr lang="es-ES" dirty="0">
                <a:latin typeface="Arial" panose="020B0604020202020204" pitchFamily="34" charset="0"/>
                <a:cs typeface="Arial" panose="020B0604020202020204" pitchFamily="34" charset="0"/>
              </a:rPr>
              <a:t>El diccionario de La Real Academia Española (2006) define a e este vocablo como un enunciado o conjunto coherente de enunciados orales o escritos. </a:t>
            </a:r>
            <a:endParaRPr lang="es-CO"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Sin embargo, se podría concebir el texto como un todo, es decir, como una unidad lingüística y de comunicación ligada estrechamente a un contexto.</a:t>
            </a:r>
            <a:endParaRPr lang="es-CO" dirty="0">
              <a:latin typeface="Arial" panose="020B0604020202020204" pitchFamily="34" charset="0"/>
              <a:cs typeface="Arial" panose="020B0604020202020204" pitchFamily="34" charset="0"/>
            </a:endParaRPr>
          </a:p>
          <a:p>
            <a:pPr algn="just"/>
            <a:r>
              <a:rPr lang="es-ES" dirty="0">
                <a:latin typeface="Arial" panose="020B0604020202020204" pitchFamily="34" charset="0"/>
                <a:cs typeface="Arial" panose="020B0604020202020204" pitchFamily="34" charset="0"/>
              </a:rPr>
              <a:t> </a:t>
            </a:r>
            <a:endParaRPr lang="es-CO" dirty="0">
              <a:latin typeface="Arial" panose="020B0604020202020204" pitchFamily="34" charset="0"/>
              <a:cs typeface="Arial" panose="020B0604020202020204" pitchFamily="34" charset="0"/>
            </a:endParaRPr>
          </a:p>
          <a:p>
            <a:pPr algn="just"/>
            <a:r>
              <a:rPr lang="es-ES" b="1" dirty="0">
                <a:latin typeface="Arial" panose="020B0604020202020204" pitchFamily="34" charset="0"/>
                <a:cs typeface="Arial" panose="020B0604020202020204" pitchFamily="34" charset="0"/>
              </a:rPr>
              <a:t>Características:</a:t>
            </a:r>
            <a:endParaRPr lang="es-CO" dirty="0">
              <a:latin typeface="Arial" panose="020B0604020202020204" pitchFamily="34" charset="0"/>
              <a:cs typeface="Arial" panose="020B0604020202020204" pitchFamily="34" charset="0"/>
            </a:endParaRPr>
          </a:p>
          <a:p>
            <a:pPr lvl="0" algn="just"/>
            <a:r>
              <a:rPr lang="es-ES" dirty="0">
                <a:latin typeface="Arial" panose="020B0604020202020204" pitchFamily="34" charset="0"/>
                <a:cs typeface="Arial" panose="020B0604020202020204" pitchFamily="34" charset="0"/>
              </a:rPr>
              <a:t>Cohesión: La cohesión es la propiedad textual que proporciona unidad informativa y coherencia semántica al texto. Nos indica si un texto presenta repeticiones y si este es claro para el </a:t>
            </a:r>
            <a:r>
              <a:rPr lang="es-ES" dirty="0" smtClean="0">
                <a:latin typeface="Arial" panose="020B0604020202020204" pitchFamily="34" charset="0"/>
                <a:cs typeface="Arial" panose="020B0604020202020204" pitchFamily="34" charset="0"/>
              </a:rPr>
              <a:t>receptor</a:t>
            </a:r>
          </a:p>
          <a:p>
            <a:pPr lvl="0" algn="just"/>
            <a:endParaRPr lang="es-ES" dirty="0">
              <a:latin typeface="Arial" panose="020B0604020202020204" pitchFamily="34" charset="0"/>
              <a:cs typeface="Arial" panose="020B0604020202020204" pitchFamily="34" charset="0"/>
            </a:endParaRPr>
          </a:p>
          <a:p>
            <a:pPr lvl="0"/>
            <a:endParaRPr lang="es-ES" dirty="0" smtClean="0"/>
          </a:p>
          <a:p>
            <a:pPr lvl="0"/>
            <a:r>
              <a:rPr lang="es-ES" dirty="0" smtClean="0"/>
              <a:t>MECANISMOS DE COHESION  </a:t>
            </a:r>
            <a:endParaRPr lang="es-CO" dirty="0"/>
          </a:p>
          <a:p>
            <a:endParaRPr lang="es-CO" dirty="0"/>
          </a:p>
        </p:txBody>
      </p:sp>
      <p:sp>
        <p:nvSpPr>
          <p:cNvPr id="6" name="Flecha derecha 5">
            <a:hlinkClick r:id="rId5" action="ppaction://hlinksldjump"/>
          </p:cNvPr>
          <p:cNvSpPr/>
          <p:nvPr/>
        </p:nvSpPr>
        <p:spPr>
          <a:xfrm>
            <a:off x="4108361" y="5731099"/>
            <a:ext cx="425002" cy="42500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a:hlinkClick r:id="rId3" action="ppaction://hlinksldjump"/>
          </p:cNvPr>
          <p:cNvSpPr txBox="1"/>
          <p:nvPr/>
        </p:nvSpPr>
        <p:spPr>
          <a:xfrm>
            <a:off x="207255" y="280946"/>
            <a:ext cx="940158" cy="369332"/>
          </a:xfrm>
          <a:prstGeom prst="rect">
            <a:avLst/>
          </a:prstGeom>
          <a:noFill/>
        </p:spPr>
        <p:txBody>
          <a:bodyPr wrap="square" rtlCol="0">
            <a:spAutoFit/>
          </a:bodyPr>
          <a:lstStyle/>
          <a:p>
            <a:r>
              <a:rPr lang="es-CO" dirty="0" smtClean="0"/>
              <a:t>MENU</a:t>
            </a:r>
            <a:endParaRPr lang="es-CO" dirty="0"/>
          </a:p>
        </p:txBody>
      </p:sp>
    </p:spTree>
    <p:extLst>
      <p:ext uri="{BB962C8B-B14F-4D97-AF65-F5344CB8AC3E}">
        <p14:creationId xmlns:p14="http://schemas.microsoft.com/office/powerpoint/2010/main" val="349800094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0" algn="ctr"/>
            <a:r>
              <a:rPr lang="es-CO" dirty="0" smtClean="0"/>
              <a:t/>
            </a:r>
            <a:br>
              <a:rPr lang="es-CO" dirty="0" smtClean="0"/>
            </a:br>
            <a:r>
              <a:rPr lang="es-CO" b="1" dirty="0" smtClean="0"/>
              <a:t>MECANISMOS DE COHESIÓN</a:t>
            </a:r>
            <a:r>
              <a:rPr lang="es-CO" dirty="0" smtClean="0"/>
              <a:t/>
            </a:r>
            <a:br>
              <a:rPr lang="es-CO" dirty="0" smtClean="0"/>
            </a:br>
            <a:r>
              <a:rPr lang="es-CO" dirty="0"/>
              <a:t/>
            </a:r>
            <a:br>
              <a:rPr lang="es-CO" dirty="0"/>
            </a:br>
            <a:r>
              <a:rPr lang="es-CO" sz="2000" dirty="0">
                <a:solidFill>
                  <a:schemeClr val="tx1"/>
                </a:solidFill>
                <a:latin typeface="Arial" panose="020B0604020202020204" pitchFamily="34" charset="0"/>
                <a:cs typeface="Arial" panose="020B0604020202020204" pitchFamily="34" charset="0"/>
              </a:rPr>
              <a:t/>
            </a:r>
            <a:br>
              <a:rPr lang="es-CO" sz="2000" dirty="0">
                <a:solidFill>
                  <a:schemeClr val="tx1"/>
                </a:solidFill>
                <a:latin typeface="Arial" panose="020B0604020202020204" pitchFamily="34" charset="0"/>
                <a:cs typeface="Arial" panose="020B0604020202020204" pitchFamily="34" charset="0"/>
              </a:rPr>
            </a:br>
            <a:endParaRPr lang="es-CO" sz="2000" dirty="0">
              <a:solidFill>
                <a:schemeClr val="tx1"/>
              </a:solidFill>
              <a:latin typeface="Arial" panose="020B0604020202020204" pitchFamily="34" charset="0"/>
              <a:cs typeface="Arial" panose="020B0604020202020204" pitchFamily="34" charset="0"/>
            </a:endParaRPr>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48730" y="3970562"/>
            <a:ext cx="2339192" cy="2346525"/>
          </a:xfrm>
          <a:prstGeom prst="rect">
            <a:avLst/>
          </a:prstGeom>
        </p:spPr>
      </p:pic>
      <p:sp>
        <p:nvSpPr>
          <p:cNvPr id="5" name="Flecha izquierda 4">
            <a:hlinkClick r:id="rId3" action="ppaction://hlinksldjump"/>
          </p:cNvPr>
          <p:cNvSpPr/>
          <p:nvPr/>
        </p:nvSpPr>
        <p:spPr>
          <a:xfrm>
            <a:off x="1262130" y="5911403"/>
            <a:ext cx="515155" cy="50227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p:cNvSpPr txBox="1"/>
          <p:nvPr/>
        </p:nvSpPr>
        <p:spPr>
          <a:xfrm>
            <a:off x="923221" y="2350316"/>
            <a:ext cx="8590209" cy="1200329"/>
          </a:xfrm>
          <a:prstGeom prst="rect">
            <a:avLst/>
          </a:prstGeom>
          <a:noFill/>
        </p:spPr>
        <p:txBody>
          <a:bodyPr wrap="square" rtlCol="0">
            <a:spAutoFit/>
          </a:bodyPr>
          <a:lstStyle/>
          <a:p>
            <a:pPr algn="just"/>
            <a:r>
              <a:rPr lang="es-CO" dirty="0"/>
              <a:t/>
            </a:r>
            <a:br>
              <a:rPr lang="es-CO" dirty="0"/>
            </a:br>
            <a:r>
              <a:rPr lang="es-ES" b="1" dirty="0">
                <a:latin typeface="Arial" panose="020B0604020202020204" pitchFamily="34" charset="0"/>
                <a:cs typeface="Arial" panose="020B0604020202020204" pitchFamily="34" charset="0"/>
              </a:rPr>
              <a:t>Coherencia</a:t>
            </a:r>
            <a:r>
              <a:rPr lang="es-ES" dirty="0">
                <a:latin typeface="Arial" panose="020B0604020202020204" pitchFamily="34" charset="0"/>
                <a:cs typeface="Arial" panose="020B0604020202020204" pitchFamily="34" charset="0"/>
              </a:rPr>
              <a:t>: Es la propiedad que permite que un texto se conforme como unidad. En la que las ideas o proposiciones deben estar organizadas de acuerdo con una relación lógica. Nos permite hallar el sentido global del texto.</a:t>
            </a:r>
            <a:endParaRPr lang="es-CO" dirty="0"/>
          </a:p>
        </p:txBody>
      </p:sp>
    </p:spTree>
    <p:extLst>
      <p:ext uri="{BB962C8B-B14F-4D97-AF65-F5344CB8AC3E}">
        <p14:creationId xmlns:p14="http://schemas.microsoft.com/office/powerpoint/2010/main" val="1339358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5400" dirty="0" smtClean="0">
                <a:latin typeface="Cooper Black" panose="0208090404030B020404" pitchFamily="18" charset="0"/>
              </a:rPr>
              <a:t>LA ARGUMENTACIÓN</a:t>
            </a:r>
            <a:endParaRPr lang="es-CO" sz="5400" dirty="0">
              <a:latin typeface="Cooper Black" panose="0208090404030B020404" pitchFamily="18" charset="0"/>
            </a:endParaRPr>
          </a:p>
        </p:txBody>
      </p:sp>
      <p:sp>
        <p:nvSpPr>
          <p:cNvPr id="3" name="Flecha izquierda 2">
            <a:hlinkClick r:id="rId2" action="ppaction://hlinksldjump"/>
          </p:cNvPr>
          <p:cNvSpPr/>
          <p:nvPr/>
        </p:nvSpPr>
        <p:spPr>
          <a:xfrm>
            <a:off x="155739" y="55808"/>
            <a:ext cx="784419" cy="69116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74002" y="2580784"/>
            <a:ext cx="2801848" cy="2434106"/>
          </a:xfrm>
          <a:prstGeom prst="rect">
            <a:avLst/>
          </a:prstGeom>
        </p:spPr>
      </p:pic>
      <p:sp>
        <p:nvSpPr>
          <p:cNvPr id="5" name="CuadroTexto 4"/>
          <p:cNvSpPr txBox="1"/>
          <p:nvPr/>
        </p:nvSpPr>
        <p:spPr>
          <a:xfrm>
            <a:off x="226573" y="216725"/>
            <a:ext cx="901521" cy="369332"/>
          </a:xfrm>
          <a:prstGeom prst="rect">
            <a:avLst/>
          </a:prstGeom>
          <a:noFill/>
        </p:spPr>
        <p:txBody>
          <a:bodyPr wrap="square" rtlCol="0">
            <a:spAutoFit/>
          </a:bodyPr>
          <a:lstStyle/>
          <a:p>
            <a:r>
              <a:rPr lang="es-CO" dirty="0" smtClean="0"/>
              <a:t>MENU</a:t>
            </a:r>
            <a:endParaRPr lang="es-CO" dirty="0"/>
          </a:p>
        </p:txBody>
      </p:sp>
      <p:sp>
        <p:nvSpPr>
          <p:cNvPr id="6" name="CuadroTexto 5"/>
          <p:cNvSpPr txBox="1"/>
          <p:nvPr/>
        </p:nvSpPr>
        <p:spPr>
          <a:xfrm>
            <a:off x="677333" y="1634186"/>
            <a:ext cx="8389394" cy="5355312"/>
          </a:xfrm>
          <a:prstGeom prst="rect">
            <a:avLst/>
          </a:prstGeom>
          <a:noFill/>
        </p:spPr>
        <p:txBody>
          <a:bodyPr wrap="square" rtlCol="0">
            <a:spAutoFit/>
          </a:bodyPr>
          <a:lstStyle/>
          <a:p>
            <a:pPr algn="just">
              <a:lnSpc>
                <a:spcPct val="150000"/>
              </a:lnSpc>
            </a:pPr>
            <a:r>
              <a:rPr lang="es-CO" dirty="0">
                <a:latin typeface="Arial" panose="020B0604020202020204" pitchFamily="34" charset="0"/>
                <a:cs typeface="Arial" panose="020B0604020202020204" pitchFamily="34" charset="0"/>
              </a:rPr>
              <a:t>Significa prueba, indicio o sacar en claro . En el texto </a:t>
            </a:r>
            <a:r>
              <a:rPr lang="es-CO" i="1" dirty="0">
                <a:latin typeface="Arial" panose="020B0604020202020204" pitchFamily="34" charset="0"/>
                <a:cs typeface="Arial" panose="020B0604020202020204" pitchFamily="34" charset="0"/>
              </a:rPr>
              <a:t>La Argumentación,</a:t>
            </a:r>
            <a:r>
              <a:rPr lang="es-CO" dirty="0">
                <a:latin typeface="Arial" panose="020B0604020202020204" pitchFamily="34" charset="0"/>
                <a:cs typeface="Arial" panose="020B0604020202020204" pitchFamily="34" charset="0"/>
              </a:rPr>
              <a:t> de Christian Plantin (2011), se afirma que se considera la teoría de la argumentación como parte fundamental del sistema retórico. Weston dice que argumentar es ofrecer un conjunto de razones o pruebas en apoyo de una conclusión, es exponer verdaderas razones y motivos que persuadan y convenzan al lector y lo pongan a su favor.</a:t>
            </a:r>
          </a:p>
          <a:p>
            <a:pPr algn="just">
              <a:lnSpc>
                <a:spcPct val="150000"/>
              </a:lnSpc>
            </a:pPr>
            <a:r>
              <a:rPr lang="es-CO" dirty="0">
                <a:latin typeface="Arial" panose="020B0604020202020204" pitchFamily="34" charset="0"/>
                <a:cs typeface="Arial" panose="020B0604020202020204" pitchFamily="34" charset="0"/>
              </a:rPr>
              <a:t>Toda clase de argumentos se debe reducir a dos componentes: las </a:t>
            </a:r>
            <a:r>
              <a:rPr lang="es-CO" i="1" dirty="0">
                <a:latin typeface="Arial" panose="020B0604020202020204" pitchFamily="34" charset="0"/>
                <a:cs typeface="Arial" panose="020B0604020202020204" pitchFamily="34" charset="0"/>
              </a:rPr>
              <a:t>premisas </a:t>
            </a:r>
            <a:r>
              <a:rPr lang="es-CO" dirty="0">
                <a:latin typeface="Arial" panose="020B0604020202020204" pitchFamily="34" charset="0"/>
                <a:cs typeface="Arial" panose="020B0604020202020204" pitchFamily="34" charset="0"/>
              </a:rPr>
              <a:t>y las </a:t>
            </a:r>
            <a:r>
              <a:rPr lang="es-CO" i="1" dirty="0">
                <a:latin typeface="Arial" panose="020B0604020202020204" pitchFamily="34" charset="0"/>
                <a:cs typeface="Arial" panose="020B0604020202020204" pitchFamily="34" charset="0"/>
              </a:rPr>
              <a:t>conclusiones, </a:t>
            </a:r>
            <a:r>
              <a:rPr lang="es-CO" dirty="0">
                <a:latin typeface="Arial" panose="020B0604020202020204" pitchFamily="34" charset="0"/>
                <a:cs typeface="Arial" panose="020B0604020202020204" pitchFamily="34" charset="0"/>
              </a:rPr>
              <a:t>define a las </a:t>
            </a:r>
            <a:r>
              <a:rPr lang="es-CO" i="1" dirty="0">
                <a:latin typeface="Arial" panose="020B0604020202020204" pitchFamily="34" charset="0"/>
                <a:cs typeface="Arial" panose="020B0604020202020204" pitchFamily="34" charset="0"/>
              </a:rPr>
              <a:t>premisas </a:t>
            </a:r>
            <a:r>
              <a:rPr lang="es-CO" dirty="0">
                <a:latin typeface="Arial" panose="020B0604020202020204" pitchFamily="34" charset="0"/>
                <a:cs typeface="Arial" panose="020B0604020202020204" pitchFamily="34" charset="0"/>
              </a:rPr>
              <a:t>como las razones sobre las cuales se basa quien quiere probar algo, y las </a:t>
            </a:r>
            <a:r>
              <a:rPr lang="es-CO" i="1" dirty="0">
                <a:latin typeface="Arial" panose="020B0604020202020204" pitchFamily="34" charset="0"/>
                <a:cs typeface="Arial" panose="020B0604020202020204" pitchFamily="34" charset="0"/>
              </a:rPr>
              <a:t>conclusiones </a:t>
            </a:r>
            <a:r>
              <a:rPr lang="es-CO" dirty="0">
                <a:latin typeface="Arial" panose="020B0604020202020204" pitchFamily="34" charset="0"/>
                <a:cs typeface="Arial" panose="020B0604020202020204" pitchFamily="34" charset="0"/>
              </a:rPr>
              <a:t>es lo que quiere probar y se deriva de las premisas siempre y cuando los argumentos estén bien formulados.</a:t>
            </a:r>
          </a:p>
          <a:p>
            <a:pPr algn="just">
              <a:lnSpc>
                <a:spcPct val="150000"/>
              </a:lnSpc>
            </a:pPr>
            <a:r>
              <a:rPr lang="es-CO" dirty="0">
                <a:latin typeface="Arial" panose="020B0604020202020204" pitchFamily="34" charset="0"/>
                <a:cs typeface="Arial" panose="020B0604020202020204" pitchFamily="34" charset="0"/>
              </a:rPr>
              <a:t>Existen muchas clases de argumentos, que se dirigen no solamente a la razón, sino también al corazón y a la voluntad.</a:t>
            </a:r>
          </a:p>
          <a:p>
            <a:endParaRPr lang="es-CO" dirty="0">
              <a:latin typeface="Arial" panose="020B0604020202020204" pitchFamily="34" charset="0"/>
              <a:cs typeface="Arial" panose="020B0604020202020204" pitchFamily="34" charset="0"/>
            </a:endParaRPr>
          </a:p>
        </p:txBody>
      </p:sp>
      <p:sp>
        <p:nvSpPr>
          <p:cNvPr id="7" name="Flecha derecha 6">
            <a:hlinkClick r:id="rId4" action="ppaction://hlinksldjump"/>
          </p:cNvPr>
          <p:cNvSpPr/>
          <p:nvPr/>
        </p:nvSpPr>
        <p:spPr>
          <a:xfrm>
            <a:off x="9710670" y="5885645"/>
            <a:ext cx="1725769" cy="85000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CuadroTexto 7"/>
          <p:cNvSpPr txBox="1"/>
          <p:nvPr/>
        </p:nvSpPr>
        <p:spPr>
          <a:xfrm>
            <a:off x="9942489" y="6125982"/>
            <a:ext cx="1262130" cy="369332"/>
          </a:xfrm>
          <a:prstGeom prst="rect">
            <a:avLst/>
          </a:prstGeom>
          <a:noFill/>
        </p:spPr>
        <p:txBody>
          <a:bodyPr wrap="square" rtlCol="0">
            <a:spAutoFit/>
          </a:bodyPr>
          <a:lstStyle/>
          <a:p>
            <a:r>
              <a:rPr lang="es-CO" dirty="0" smtClean="0"/>
              <a:t>siguiente</a:t>
            </a:r>
            <a:endParaRPr lang="es-CO" dirty="0"/>
          </a:p>
        </p:txBody>
      </p:sp>
    </p:spTree>
    <p:extLst>
      <p:ext uri="{BB962C8B-B14F-4D97-AF65-F5344CB8AC3E}">
        <p14:creationId xmlns:p14="http://schemas.microsoft.com/office/powerpoint/2010/main" val="4273060590"/>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7638" y="313386"/>
            <a:ext cx="8596668" cy="1320800"/>
          </a:xfrm>
        </p:spPr>
        <p:txBody>
          <a:bodyPr/>
          <a:lstStyle/>
          <a:p>
            <a:pPr algn="ctr"/>
            <a:r>
              <a:rPr lang="es-CO" b="1" dirty="0" smtClean="0"/>
              <a:t>Tipos de argumentos </a:t>
            </a:r>
            <a:endParaRPr lang="es-CO" b="1" dirty="0"/>
          </a:p>
        </p:txBody>
      </p:sp>
      <p:sp>
        <p:nvSpPr>
          <p:cNvPr id="3" name="CuadroTexto 2"/>
          <p:cNvSpPr txBox="1"/>
          <p:nvPr/>
        </p:nvSpPr>
        <p:spPr>
          <a:xfrm>
            <a:off x="430788" y="1270000"/>
            <a:ext cx="9666249" cy="5632311"/>
          </a:xfrm>
          <a:prstGeom prst="rect">
            <a:avLst/>
          </a:prstGeom>
          <a:noFill/>
        </p:spPr>
        <p:txBody>
          <a:bodyPr wrap="square" rtlCol="0">
            <a:spAutoFit/>
          </a:bodyPr>
          <a:lstStyle/>
          <a:p>
            <a:pPr algn="just">
              <a:buFont typeface="Wingdings" panose="05000000000000000000" pitchFamily="2" charset="2"/>
              <a:buChar char="v"/>
            </a:pPr>
            <a:r>
              <a:rPr lang="es-CO" dirty="0"/>
              <a:t>ARGUMENTOS BASADOS EN LA </a:t>
            </a:r>
            <a:r>
              <a:rPr lang="es-CO" dirty="0" smtClean="0"/>
              <a:t>OBSERVACIÓN </a:t>
            </a:r>
            <a:r>
              <a:rPr lang="es-CO" dirty="0"/>
              <a:t>Y LA EXPERIENCIA</a:t>
            </a:r>
          </a:p>
          <a:p>
            <a:pPr algn="just"/>
            <a:r>
              <a:rPr lang="es-CO" dirty="0"/>
              <a:t>Se basan en la constatación directa de los hechos.</a:t>
            </a:r>
          </a:p>
          <a:p>
            <a:pPr algn="just"/>
            <a:endParaRPr lang="es-CO" dirty="0"/>
          </a:p>
          <a:p>
            <a:pPr algn="just">
              <a:buFont typeface="Wingdings" panose="05000000000000000000" pitchFamily="2" charset="2"/>
              <a:buChar char="v"/>
            </a:pPr>
            <a:r>
              <a:rPr lang="es-CO" dirty="0"/>
              <a:t>ARGUMENTOS CON EJEMPLOS</a:t>
            </a:r>
          </a:p>
          <a:p>
            <a:pPr algn="just"/>
            <a:r>
              <a:rPr lang="es-CO" dirty="0"/>
              <a:t>Es la forma de argumentar </a:t>
            </a:r>
            <a:r>
              <a:rPr lang="es-CO" dirty="0" smtClean="0"/>
              <a:t>más </a:t>
            </a:r>
            <a:r>
              <a:rPr lang="es-CO" dirty="0"/>
              <a:t>común, se basa en un proceso de inducción, en una generalización que se hace de casos particulares.</a:t>
            </a:r>
          </a:p>
          <a:p>
            <a:pPr algn="just"/>
            <a:endParaRPr lang="es-CO" dirty="0"/>
          </a:p>
          <a:p>
            <a:pPr algn="just">
              <a:buFont typeface="Wingdings" panose="05000000000000000000" pitchFamily="2" charset="2"/>
              <a:buChar char="v"/>
            </a:pPr>
            <a:r>
              <a:rPr lang="es-CO" dirty="0"/>
              <a:t>ARGUMENTOS POR ANALOGÍA</a:t>
            </a:r>
          </a:p>
          <a:p>
            <a:pPr algn="just"/>
            <a:r>
              <a:rPr lang="es-CO" dirty="0"/>
              <a:t>La palabra analogía significa, pensamiento. Este argumento se basa en la comparación entre ejemplos semejantes.</a:t>
            </a:r>
          </a:p>
          <a:p>
            <a:pPr algn="just"/>
            <a:endParaRPr lang="es-CO" dirty="0"/>
          </a:p>
          <a:p>
            <a:pPr algn="just">
              <a:buFont typeface="Wingdings" panose="05000000000000000000" pitchFamily="2" charset="2"/>
              <a:buChar char="v"/>
            </a:pPr>
            <a:r>
              <a:rPr lang="es-CO" dirty="0"/>
              <a:t>ARGUMENTOS DE AUTORIDAD</a:t>
            </a:r>
          </a:p>
          <a:p>
            <a:pPr algn="just"/>
            <a:r>
              <a:rPr lang="es-CO" dirty="0"/>
              <a:t>Esta basado en el supuesto anterior y consiste en citar autores o personas en apoyo de nuestra conclusión, es decir, se citan fuentes.</a:t>
            </a:r>
          </a:p>
          <a:p>
            <a:pPr algn="just"/>
            <a:endParaRPr lang="es-CO" dirty="0"/>
          </a:p>
          <a:p>
            <a:pPr algn="just">
              <a:buFont typeface="Wingdings" panose="05000000000000000000" pitchFamily="2" charset="2"/>
              <a:buChar char="v"/>
            </a:pPr>
            <a:r>
              <a:rPr lang="es-CO" dirty="0"/>
              <a:t>ARGUMENTOS POR LAS CAUSAS</a:t>
            </a:r>
          </a:p>
          <a:p>
            <a:pPr algn="just"/>
            <a:r>
              <a:rPr lang="es-CO" dirty="0"/>
              <a:t>Correlacionan elementos o factores para atribuir a uno de estos ser causa del otro, es común en la vida social. Lo primero es causa de lo segundo.</a:t>
            </a:r>
          </a:p>
          <a:p>
            <a:pPr algn="just">
              <a:buFont typeface="Arial" panose="020B0604020202020204" pitchFamily="34" charset="0"/>
              <a:buChar char="•"/>
            </a:pPr>
            <a:endParaRPr lang="es-CO" dirty="0"/>
          </a:p>
          <a:p>
            <a:pPr algn="just"/>
            <a:endParaRPr lang="es-CO" dirty="0"/>
          </a:p>
        </p:txBody>
      </p:sp>
      <p:sp>
        <p:nvSpPr>
          <p:cNvPr id="5" name="Flecha derecha 4"/>
          <p:cNvSpPr/>
          <p:nvPr/>
        </p:nvSpPr>
        <p:spPr>
          <a:xfrm>
            <a:off x="10097037" y="6168980"/>
            <a:ext cx="1455312" cy="6890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a:hlinkClick r:id="rId2" action="ppaction://hlinksldjump"/>
          </p:cNvPr>
          <p:cNvSpPr txBox="1"/>
          <p:nvPr/>
        </p:nvSpPr>
        <p:spPr>
          <a:xfrm>
            <a:off x="10154991" y="6328824"/>
            <a:ext cx="1339403" cy="369332"/>
          </a:xfrm>
          <a:prstGeom prst="rect">
            <a:avLst/>
          </a:prstGeom>
          <a:noFill/>
        </p:spPr>
        <p:txBody>
          <a:bodyPr wrap="square" rtlCol="0">
            <a:spAutoFit/>
          </a:bodyPr>
          <a:lstStyle/>
          <a:p>
            <a:r>
              <a:rPr lang="es-CO" dirty="0" smtClean="0"/>
              <a:t>siguiente</a:t>
            </a:r>
            <a:endParaRPr lang="es-CO" dirty="0"/>
          </a:p>
        </p:txBody>
      </p:sp>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9309" y="345404"/>
            <a:ext cx="1739396" cy="1849192"/>
          </a:xfrm>
          <a:prstGeom prst="rect">
            <a:avLst/>
          </a:prstGeom>
        </p:spPr>
      </p:pic>
    </p:spTree>
    <p:extLst>
      <p:ext uri="{BB962C8B-B14F-4D97-AF65-F5344CB8AC3E}">
        <p14:creationId xmlns:p14="http://schemas.microsoft.com/office/powerpoint/2010/main" val="1374475026"/>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0213" y="850006"/>
            <a:ext cx="8596668" cy="4799527"/>
          </a:xfrm>
        </p:spPr>
        <p:txBody>
          <a:bodyPr>
            <a:noAutofit/>
          </a:bodyPr>
          <a:lstStyle/>
          <a:p>
            <a:r>
              <a:rPr lang="es-CO" sz="1800" b="1" dirty="0">
                <a:solidFill>
                  <a:schemeClr val="tx1"/>
                </a:solidFill>
                <a:latin typeface="Arial" panose="020B0604020202020204" pitchFamily="34" charset="0"/>
                <a:cs typeface="Arial" panose="020B0604020202020204" pitchFamily="34" charset="0"/>
              </a:rPr>
              <a:t>ARGUMENTOS INDUCTIVOS</a:t>
            </a:r>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Son los de mayor fuerza en distintos campos de la vida familiar, científica, educativa. Se basa en la solidez, pertinencia y veracidad de las premisas y aun así la veracidad de la conclusión puede no estar probada absolutamente, por ello se recurre a varios argumentos en distintas ocasiones.</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r>
              <a:rPr lang="es-CO" sz="1800" b="1" dirty="0">
                <a:solidFill>
                  <a:schemeClr val="tx1"/>
                </a:solidFill>
                <a:latin typeface="Arial" panose="020B0604020202020204" pitchFamily="34" charset="0"/>
                <a:cs typeface="Arial" panose="020B0604020202020204" pitchFamily="34" charset="0"/>
              </a:rPr>
              <a:t>ARGUMENTOS DEDUCTIVOS</a:t>
            </a:r>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Son deductivos cuando la primera premisa es mayor que la segunda y que la conclusión, estos argumentos si garantizan la certeza aprobatoria, un ejemplo de este tipo de argumentos es el </a:t>
            </a:r>
            <a:r>
              <a:rPr lang="es-CO" sz="1800" i="1" dirty="0">
                <a:solidFill>
                  <a:schemeClr val="tx1"/>
                </a:solidFill>
                <a:latin typeface="Arial" panose="020B0604020202020204" pitchFamily="34" charset="0"/>
                <a:cs typeface="Arial" panose="020B0604020202020204" pitchFamily="34" charset="0"/>
              </a:rPr>
              <a:t>silogismo</a:t>
            </a:r>
            <a:r>
              <a:rPr lang="es-CO" sz="1800" dirty="0">
                <a:solidFill>
                  <a:schemeClr val="tx1"/>
                </a:solidFill>
                <a:latin typeface="Arial" panose="020B0604020202020204" pitchFamily="34" charset="0"/>
                <a:cs typeface="Arial" panose="020B0604020202020204" pitchFamily="34" charset="0"/>
              </a:rPr>
              <a:t>.</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           </a:t>
            </a:r>
            <a:r>
              <a:rPr lang="es-CO" sz="1800" b="1" dirty="0">
                <a:solidFill>
                  <a:schemeClr val="tx1"/>
                </a:solidFill>
                <a:latin typeface="Arial" panose="020B0604020202020204" pitchFamily="34" charset="0"/>
                <a:cs typeface="Arial" panose="020B0604020202020204" pitchFamily="34" charset="0"/>
              </a:rPr>
              <a:t>EL SILOGISMO: </a:t>
            </a:r>
            <a:r>
              <a:rPr lang="es-CO" sz="1800" dirty="0" smtClean="0">
                <a:solidFill>
                  <a:schemeClr val="tx1"/>
                </a:solidFill>
                <a:latin typeface="Arial" panose="020B0604020202020204" pitchFamily="34" charset="0"/>
                <a:cs typeface="Arial" panose="020B0604020202020204" pitchFamily="34" charset="0"/>
              </a:rPr>
              <a:t>Está </a:t>
            </a:r>
            <a:r>
              <a:rPr lang="es-CO" sz="1800" dirty="0">
                <a:solidFill>
                  <a:schemeClr val="tx1"/>
                </a:solidFill>
                <a:latin typeface="Arial" panose="020B0604020202020204" pitchFamily="34" charset="0"/>
                <a:cs typeface="Arial" panose="020B0604020202020204" pitchFamily="34" charset="0"/>
              </a:rPr>
              <a:t>conformado por una premisa mayor, una premisa, menor y una conclusión. La condición </a:t>
            </a:r>
            <a:r>
              <a:rPr lang="es-CO" sz="1800" i="1" dirty="0">
                <a:solidFill>
                  <a:schemeClr val="tx1"/>
                </a:solidFill>
                <a:latin typeface="Arial" panose="020B0604020202020204" pitchFamily="34" charset="0"/>
                <a:cs typeface="Arial" panose="020B0604020202020204" pitchFamily="34" charset="0"/>
              </a:rPr>
              <a:t>sine qua non</a:t>
            </a:r>
            <a:r>
              <a:rPr lang="es-CO" sz="1800" dirty="0">
                <a:solidFill>
                  <a:schemeClr val="tx1"/>
                </a:solidFill>
                <a:latin typeface="Arial" panose="020B0604020202020204" pitchFamily="34" charset="0"/>
                <a:cs typeface="Arial" panose="020B0604020202020204" pitchFamily="34" charset="0"/>
              </a:rPr>
              <a:t> para que el argumento sea válido, es que la primera premisa (premisa mayor) sea cierta y </a:t>
            </a:r>
            <a:r>
              <a:rPr lang="es-CO" sz="1800" dirty="0" smtClean="0">
                <a:solidFill>
                  <a:schemeClr val="tx1"/>
                </a:solidFill>
                <a:latin typeface="Arial" panose="020B0604020202020204" pitchFamily="34" charset="0"/>
                <a:cs typeface="Arial" panose="020B0604020202020204" pitchFamily="34" charset="0"/>
              </a:rPr>
              <a:t>más </a:t>
            </a:r>
            <a:r>
              <a:rPr lang="es-CO" sz="1800" dirty="0">
                <a:solidFill>
                  <a:schemeClr val="tx1"/>
                </a:solidFill>
                <a:latin typeface="Arial" panose="020B0604020202020204" pitchFamily="34" charset="0"/>
                <a:cs typeface="Arial" panose="020B0604020202020204" pitchFamily="34" charset="0"/>
              </a:rPr>
              <a:t>general que la segunda premisa (premisa menor) y que la conclusión.</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Si la primera premisa es cierta, también lo será la premisa menor. La conclusión se pone a prueba cruzando la premisa menor con la mayor.</a:t>
            </a:r>
            <a:br>
              <a:rPr lang="es-CO" sz="1800" dirty="0">
                <a:solidFill>
                  <a:schemeClr val="tx1"/>
                </a:solidFill>
                <a:latin typeface="Arial" panose="020B0604020202020204" pitchFamily="34" charset="0"/>
                <a:cs typeface="Arial" panose="020B0604020202020204" pitchFamily="34" charset="0"/>
              </a:rPr>
            </a:br>
            <a:endParaRPr lang="es-CO" sz="1800" dirty="0">
              <a:solidFill>
                <a:schemeClr val="tx1"/>
              </a:solidFill>
              <a:latin typeface="Arial" panose="020B0604020202020204" pitchFamily="34" charset="0"/>
              <a:cs typeface="Arial" panose="020B0604020202020204" pitchFamily="34" charset="0"/>
            </a:endParaRPr>
          </a:p>
        </p:txBody>
      </p:sp>
      <p:sp>
        <p:nvSpPr>
          <p:cNvPr id="3" name="Flecha izquierda 2">
            <a:hlinkClick r:id="rId2" action="ppaction://hlinksldjump"/>
          </p:cNvPr>
          <p:cNvSpPr/>
          <p:nvPr/>
        </p:nvSpPr>
        <p:spPr>
          <a:xfrm>
            <a:off x="489397" y="309093"/>
            <a:ext cx="759854" cy="54091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4" name="Flecha arriba 3">
            <a:hlinkClick r:id="rId3" action="ppaction://hlinksldjump"/>
          </p:cNvPr>
          <p:cNvSpPr/>
          <p:nvPr/>
        </p:nvSpPr>
        <p:spPr>
          <a:xfrm>
            <a:off x="9478850" y="5365348"/>
            <a:ext cx="888642" cy="124410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p:cNvSpPr txBox="1"/>
          <p:nvPr/>
        </p:nvSpPr>
        <p:spPr>
          <a:xfrm>
            <a:off x="9746087" y="5409127"/>
            <a:ext cx="354169" cy="1200329"/>
          </a:xfrm>
          <a:prstGeom prst="rect">
            <a:avLst/>
          </a:prstGeom>
          <a:noFill/>
        </p:spPr>
        <p:txBody>
          <a:bodyPr wrap="square" rtlCol="0">
            <a:spAutoFit/>
          </a:bodyPr>
          <a:lstStyle/>
          <a:p>
            <a:r>
              <a:rPr lang="es-CO" dirty="0" err="1" smtClean="0"/>
              <a:t>menu</a:t>
            </a:r>
            <a:endParaRPr lang="es-CO" dirty="0"/>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86881" y="2083572"/>
            <a:ext cx="1652667" cy="2332393"/>
          </a:xfrm>
          <a:prstGeom prst="rect">
            <a:avLst/>
          </a:prstGeom>
        </p:spPr>
      </p:pic>
    </p:spTree>
    <p:extLst>
      <p:ext uri="{BB962C8B-B14F-4D97-AF65-F5344CB8AC3E}">
        <p14:creationId xmlns:p14="http://schemas.microsoft.com/office/powerpoint/2010/main" val="118126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CO" sz="5400" dirty="0" smtClean="0">
                <a:latin typeface="Cooper Black" panose="0208090404030B020404" pitchFamily="18" charset="0"/>
              </a:rPr>
              <a:t>EL PÁRRAFO</a:t>
            </a:r>
            <a:endParaRPr lang="es-CO" sz="5400" dirty="0">
              <a:latin typeface="Cooper Black" panose="0208090404030B020404" pitchFamily="18" charset="0"/>
            </a:endParaRPr>
          </a:p>
        </p:txBody>
      </p:sp>
      <p:sp>
        <p:nvSpPr>
          <p:cNvPr id="3" name="Flecha izquierda 2">
            <a:hlinkClick r:id="rId2" action="ppaction://hlinksldjump"/>
          </p:cNvPr>
          <p:cNvSpPr/>
          <p:nvPr/>
        </p:nvSpPr>
        <p:spPr>
          <a:xfrm>
            <a:off x="298003" y="55808"/>
            <a:ext cx="824248" cy="7813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6781" y="4713668"/>
            <a:ext cx="2055836" cy="2144332"/>
          </a:xfrm>
          <a:prstGeom prst="rect">
            <a:avLst/>
          </a:prstGeom>
        </p:spPr>
      </p:pic>
      <p:sp>
        <p:nvSpPr>
          <p:cNvPr id="5" name="CuadroTexto 4"/>
          <p:cNvSpPr txBox="1"/>
          <p:nvPr/>
        </p:nvSpPr>
        <p:spPr>
          <a:xfrm>
            <a:off x="914400" y="2073499"/>
            <a:ext cx="7898217" cy="3416320"/>
          </a:xfrm>
          <a:prstGeom prst="rect">
            <a:avLst/>
          </a:prstGeom>
          <a:noFill/>
        </p:spPr>
        <p:txBody>
          <a:bodyPr wrap="square" rtlCol="0">
            <a:spAutoFit/>
          </a:bodyPr>
          <a:lstStyle/>
          <a:p>
            <a:pPr algn="just"/>
            <a:r>
              <a:rPr lang="es-CO" dirty="0">
                <a:latin typeface="Arial" panose="020B0604020202020204" pitchFamily="34" charset="0"/>
                <a:cs typeface="Arial" panose="020B0604020202020204" pitchFamily="34" charset="0"/>
              </a:rPr>
              <a:t>Un párrafo, también llamado parágrafo, es una unidad comunicativa formada por un conjunto de oraciones secuenciales que trata un mismo tema. Está compuesto por un conjunto de oraciones que tienen cierta unidad temática o que, sin tenerla, se enuncian juntas. Es un componente del texto que en su aspecto externo comienza con una mayúscula y termina en un punto y aparte. Comprende varias oraciones relacionadas sobre el mismo subtema; una de ellas expresa la idea principal</a:t>
            </a:r>
            <a:r>
              <a:rPr lang="es-CO" dirty="0" smtClean="0">
                <a:latin typeface="Arial" panose="020B0604020202020204" pitchFamily="34" charset="0"/>
                <a:cs typeface="Arial" panose="020B0604020202020204" pitchFamily="34" charset="0"/>
              </a:rPr>
              <a:t>.</a:t>
            </a:r>
          </a:p>
          <a:p>
            <a:pPr algn="just"/>
            <a:endParaRPr lang="es-CO" dirty="0">
              <a:latin typeface="Arial" panose="020B0604020202020204" pitchFamily="34" charset="0"/>
              <a:cs typeface="Arial" panose="020B0604020202020204" pitchFamily="34" charset="0"/>
            </a:endParaRPr>
          </a:p>
          <a:p>
            <a:pPr algn="just"/>
            <a:endParaRPr lang="es-CO" dirty="0" smtClean="0">
              <a:latin typeface="Arial" panose="020B0604020202020204" pitchFamily="34" charset="0"/>
              <a:cs typeface="Arial" panose="020B0604020202020204" pitchFamily="34" charset="0"/>
            </a:endParaRPr>
          </a:p>
          <a:p>
            <a:pPr algn="just"/>
            <a:endParaRPr lang="es-CO"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smtClean="0">
                <a:latin typeface="Arial" panose="020B0604020202020204" pitchFamily="34" charset="0"/>
                <a:cs typeface="Arial" panose="020B0604020202020204" pitchFamily="34" charset="0"/>
              </a:rPr>
              <a:t>TIPOS DE PÁRRAFO </a:t>
            </a:r>
            <a:endParaRPr lang="es-CO" b="1" dirty="0">
              <a:latin typeface="Arial" panose="020B0604020202020204" pitchFamily="34" charset="0"/>
              <a:cs typeface="Arial" panose="020B0604020202020204" pitchFamily="34" charset="0"/>
            </a:endParaRPr>
          </a:p>
          <a:p>
            <a:endParaRPr lang="es-CO" dirty="0"/>
          </a:p>
        </p:txBody>
      </p:sp>
      <p:sp>
        <p:nvSpPr>
          <p:cNvPr id="6" name="Flecha derecha 5">
            <a:hlinkClick r:id="rId4" action="ppaction://hlinksldjump"/>
          </p:cNvPr>
          <p:cNvSpPr/>
          <p:nvPr/>
        </p:nvSpPr>
        <p:spPr>
          <a:xfrm>
            <a:off x="3837904" y="4816699"/>
            <a:ext cx="463640" cy="3863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7" name="CuadroTexto 6"/>
          <p:cNvSpPr txBox="1"/>
          <p:nvPr/>
        </p:nvSpPr>
        <p:spPr>
          <a:xfrm>
            <a:off x="336640" y="261801"/>
            <a:ext cx="824248" cy="369332"/>
          </a:xfrm>
          <a:prstGeom prst="rect">
            <a:avLst/>
          </a:prstGeom>
          <a:noFill/>
        </p:spPr>
        <p:txBody>
          <a:bodyPr wrap="square" rtlCol="0">
            <a:spAutoFit/>
          </a:bodyPr>
          <a:lstStyle/>
          <a:p>
            <a:r>
              <a:rPr lang="es-CO" dirty="0" smtClean="0"/>
              <a:t>MENU</a:t>
            </a:r>
            <a:endParaRPr lang="es-CO" dirty="0"/>
          </a:p>
        </p:txBody>
      </p:sp>
    </p:spTree>
    <p:extLst>
      <p:ext uri="{BB962C8B-B14F-4D97-AF65-F5344CB8AC3E}">
        <p14:creationId xmlns:p14="http://schemas.microsoft.com/office/powerpoint/2010/main" val="330888310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64455" y="326265"/>
            <a:ext cx="8596668" cy="1320800"/>
          </a:xfrm>
        </p:spPr>
        <p:txBody>
          <a:bodyPr/>
          <a:lstStyle/>
          <a:p>
            <a:pPr algn="ctr"/>
            <a:r>
              <a:rPr lang="es-CO" dirty="0" smtClean="0"/>
              <a:t>TIPOS DE PARRAFO</a:t>
            </a:r>
            <a:endParaRPr lang="es-CO" dirty="0"/>
          </a:p>
        </p:txBody>
      </p:sp>
      <p:sp>
        <p:nvSpPr>
          <p:cNvPr id="3" name="CuadroTexto 2"/>
          <p:cNvSpPr txBox="1"/>
          <p:nvPr/>
        </p:nvSpPr>
        <p:spPr>
          <a:xfrm>
            <a:off x="566671" y="1270000"/>
            <a:ext cx="9298546" cy="6463308"/>
          </a:xfrm>
          <a:prstGeom prst="rect">
            <a:avLst/>
          </a:prstGeom>
          <a:noFill/>
        </p:spPr>
        <p:txBody>
          <a:bodyPr wrap="square" rtlCol="0">
            <a:spAutoFit/>
          </a:bodyPr>
          <a:lstStyle/>
          <a:p>
            <a:pPr marL="285750" indent="-285750" algn="just">
              <a:buFont typeface="Arial" panose="020B0604020202020204" pitchFamily="34" charset="0"/>
              <a:buChar char="•"/>
            </a:pPr>
            <a:r>
              <a:rPr lang="es-CO" b="1" dirty="0">
                <a:latin typeface="Arial" panose="020B0604020202020204" pitchFamily="34" charset="0"/>
                <a:cs typeface="Arial" panose="020B0604020202020204" pitchFamily="34" charset="0"/>
              </a:rPr>
              <a:t>Párrafos normales informativos</a:t>
            </a:r>
            <a:endParaRPr lang="es-CO" dirty="0">
              <a:latin typeface="Arial" panose="020B0604020202020204" pitchFamily="34" charset="0"/>
              <a:cs typeface="Arial" panose="020B0604020202020204" pitchFamily="34" charset="0"/>
            </a:endParaRPr>
          </a:p>
          <a:p>
            <a:pPr algn="just"/>
            <a:endParaRPr lang="es-CO" dirty="0" smtClean="0">
              <a:latin typeface="Arial" panose="020B0604020202020204" pitchFamily="34" charset="0"/>
              <a:cs typeface="Arial" panose="020B0604020202020204" pitchFamily="34" charset="0"/>
            </a:endParaRPr>
          </a:p>
          <a:p>
            <a:pPr algn="just"/>
            <a:r>
              <a:rPr lang="es-CO" dirty="0" smtClean="0">
                <a:latin typeface="Arial" panose="020B0604020202020204" pitchFamily="34" charset="0"/>
                <a:cs typeface="Arial" panose="020B0604020202020204" pitchFamily="34" charset="0"/>
              </a:rPr>
              <a:t>Estos </a:t>
            </a:r>
            <a:r>
              <a:rPr lang="es-CO" dirty="0">
                <a:latin typeface="Arial" panose="020B0604020202020204" pitchFamily="34" charset="0"/>
                <a:cs typeface="Arial" panose="020B0604020202020204" pitchFamily="34" charset="0"/>
              </a:rPr>
              <a:t>párrafos son informativos porque en su contenido se puede percibir la sustentación y desarrollo de temas (conceptos, ideas, datos). Se caracterizan porque en ellos se enuncia una idea central que también se le llama idea temática u oración directriz, la cual es sustentada por diferentes ideas de desarrollo. A continuación aparecen unos tips que son claves para la redacción de párrafos normales informativos</a:t>
            </a:r>
            <a:r>
              <a:rPr lang="es-CO" dirty="0" smtClean="0">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endParaRPr lang="es-CO"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a:latin typeface="Arial" panose="020B0604020202020204" pitchFamily="34" charset="0"/>
                <a:cs typeface="Arial" panose="020B0604020202020204" pitchFamily="34" charset="0"/>
              </a:rPr>
              <a:t>Párrafo </a:t>
            </a:r>
            <a:r>
              <a:rPr lang="es-CO" b="1" dirty="0" smtClean="0">
                <a:latin typeface="Arial" panose="020B0604020202020204" pitchFamily="34" charset="0"/>
                <a:cs typeface="Arial" panose="020B0604020202020204" pitchFamily="34" charset="0"/>
              </a:rPr>
              <a:t>deductivo</a:t>
            </a:r>
          </a:p>
          <a:p>
            <a:pPr algn="just"/>
            <a:endParaRPr lang="es-CO" dirty="0">
              <a:latin typeface="Arial" panose="020B0604020202020204" pitchFamily="34" charset="0"/>
              <a:cs typeface="Arial" panose="020B0604020202020204" pitchFamily="34" charset="0"/>
            </a:endParaRPr>
          </a:p>
          <a:p>
            <a:pPr lvl="0" algn="just"/>
            <a:r>
              <a:rPr lang="es-CO" dirty="0" smtClean="0">
                <a:latin typeface="Arial" panose="020B0604020202020204" pitchFamily="34" charset="0"/>
                <a:cs typeface="Arial" panose="020B0604020202020204" pitchFamily="34" charset="0"/>
              </a:rPr>
              <a:t>-</a:t>
            </a:r>
            <a:r>
              <a:rPr lang="es-CO" dirty="0">
                <a:latin typeface="Arial" panose="020B0604020202020204" pitchFamily="34" charset="0"/>
                <a:cs typeface="Arial" panose="020B0604020202020204" pitchFamily="34" charset="0"/>
              </a:rPr>
              <a:t> La idea temática se expresa al inicio. </a:t>
            </a:r>
          </a:p>
          <a:p>
            <a:pPr lvl="0" algn="just"/>
            <a:r>
              <a:rPr lang="es-CO" dirty="0">
                <a:latin typeface="Arial" panose="020B0604020202020204" pitchFamily="34" charset="0"/>
                <a:cs typeface="Arial" panose="020B0604020202020204" pitchFamily="34" charset="0"/>
              </a:rPr>
              <a:t> </a:t>
            </a:r>
            <a:r>
              <a:rPr lang="es-CO" dirty="0" smtClean="0">
                <a:latin typeface="Arial" panose="020B0604020202020204" pitchFamily="34" charset="0"/>
                <a:cs typeface="Arial" panose="020B0604020202020204" pitchFamily="34" charset="0"/>
              </a:rPr>
              <a:t>-En </a:t>
            </a:r>
            <a:r>
              <a:rPr lang="es-CO" dirty="0">
                <a:latin typeface="Arial" panose="020B0604020202020204" pitchFamily="34" charset="0"/>
                <a:cs typeface="Arial" panose="020B0604020202020204" pitchFamily="34" charset="0"/>
              </a:rPr>
              <a:t>el medio y al final aparecen ideas de </a:t>
            </a:r>
            <a:r>
              <a:rPr lang="es-CO" dirty="0" smtClean="0">
                <a:latin typeface="Arial" panose="020B0604020202020204" pitchFamily="34" charset="0"/>
                <a:cs typeface="Arial" panose="020B0604020202020204" pitchFamily="34" charset="0"/>
              </a:rPr>
              <a:t>desarrollo</a:t>
            </a:r>
          </a:p>
          <a:p>
            <a:pPr marL="285750" lvl="0" indent="-285750" algn="just">
              <a:buFont typeface="Arial" panose="020B0604020202020204" pitchFamily="34" charset="0"/>
              <a:buChar char="•"/>
            </a:pPr>
            <a:endParaRPr lang="es-CO"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a:latin typeface="Arial" panose="020B0604020202020204" pitchFamily="34" charset="0"/>
                <a:cs typeface="Arial" panose="020B0604020202020204" pitchFamily="34" charset="0"/>
              </a:rPr>
              <a:t>Párrafo </a:t>
            </a:r>
            <a:r>
              <a:rPr lang="es-CO" b="1" dirty="0" smtClean="0">
                <a:latin typeface="Arial" panose="020B0604020202020204" pitchFamily="34" charset="0"/>
                <a:cs typeface="Arial" panose="020B0604020202020204" pitchFamily="34" charset="0"/>
              </a:rPr>
              <a:t>inductivo</a:t>
            </a:r>
          </a:p>
          <a:p>
            <a:pPr marL="285750" indent="-285750" algn="just">
              <a:buFont typeface="Arial" panose="020B0604020202020204" pitchFamily="34" charset="0"/>
              <a:buChar char="•"/>
            </a:pPr>
            <a:endParaRPr lang="es-CO" dirty="0">
              <a:latin typeface="Arial" panose="020B0604020202020204" pitchFamily="34" charset="0"/>
              <a:cs typeface="Arial" panose="020B0604020202020204" pitchFamily="34" charset="0"/>
            </a:endParaRPr>
          </a:p>
          <a:p>
            <a:pPr lvl="0" algn="just"/>
            <a:r>
              <a:rPr lang="es-CO" dirty="0" smtClean="0">
                <a:latin typeface="Arial" panose="020B0604020202020204" pitchFamily="34" charset="0"/>
                <a:cs typeface="Arial" panose="020B0604020202020204" pitchFamily="34" charset="0"/>
              </a:rPr>
              <a:t>-En </a:t>
            </a:r>
            <a:r>
              <a:rPr lang="es-CO" dirty="0">
                <a:latin typeface="Arial" panose="020B0604020202020204" pitchFamily="34" charset="0"/>
                <a:cs typeface="Arial" panose="020B0604020202020204" pitchFamily="34" charset="0"/>
              </a:rPr>
              <a:t>el inicio y el medio se plasman las oraciones de desarrollo.</a:t>
            </a:r>
          </a:p>
          <a:p>
            <a:pPr lvl="0" algn="just"/>
            <a:r>
              <a:rPr lang="es-CO" dirty="0" smtClean="0">
                <a:latin typeface="Arial" panose="020B0604020202020204" pitchFamily="34" charset="0"/>
                <a:cs typeface="Arial" panose="020B0604020202020204" pitchFamily="34" charset="0"/>
              </a:rPr>
              <a:t>-Al </a:t>
            </a:r>
            <a:r>
              <a:rPr lang="es-CO" dirty="0">
                <a:latin typeface="Arial" panose="020B0604020202020204" pitchFamily="34" charset="0"/>
                <a:cs typeface="Arial" panose="020B0604020202020204" pitchFamily="34" charset="0"/>
              </a:rPr>
              <a:t>final se escribe la idea temática</a:t>
            </a:r>
            <a:r>
              <a:rPr lang="es-CO" dirty="0" smtClean="0">
                <a:latin typeface="Arial" panose="020B0604020202020204" pitchFamily="34" charset="0"/>
                <a:cs typeface="Arial" panose="020B0604020202020204" pitchFamily="34" charset="0"/>
              </a:rPr>
              <a:t>.</a:t>
            </a:r>
          </a:p>
          <a:p>
            <a:pPr marL="285750" lvl="0" indent="-285750" algn="just">
              <a:buFont typeface="Arial" panose="020B0604020202020204" pitchFamily="34" charset="0"/>
              <a:buChar char="•"/>
            </a:pPr>
            <a:endParaRPr lang="es-CO" dirty="0">
              <a:latin typeface="Arial" panose="020B0604020202020204" pitchFamily="34" charset="0"/>
              <a:cs typeface="Arial" panose="020B0604020202020204" pitchFamily="34" charset="0"/>
            </a:endParaRPr>
          </a:p>
          <a:p>
            <a:pPr marL="285750" indent="-285750" algn="just">
              <a:buFont typeface="Arial" panose="020B0604020202020204" pitchFamily="34" charset="0"/>
              <a:buChar char="•"/>
            </a:pPr>
            <a:r>
              <a:rPr lang="es-CO" b="1" dirty="0">
                <a:latin typeface="Arial" panose="020B0604020202020204" pitchFamily="34" charset="0"/>
                <a:cs typeface="Arial" panose="020B0604020202020204" pitchFamily="34" charset="0"/>
              </a:rPr>
              <a:t>Párrafo </a:t>
            </a:r>
            <a:r>
              <a:rPr lang="es-CO" b="1" dirty="0" smtClean="0">
                <a:latin typeface="Arial" panose="020B0604020202020204" pitchFamily="34" charset="0"/>
                <a:cs typeface="Arial" panose="020B0604020202020204" pitchFamily="34" charset="0"/>
              </a:rPr>
              <a:t>inductivo-deductivo</a:t>
            </a:r>
          </a:p>
          <a:p>
            <a:pPr algn="just"/>
            <a:endParaRPr lang="es-CO" dirty="0">
              <a:latin typeface="Arial" panose="020B0604020202020204" pitchFamily="34" charset="0"/>
              <a:cs typeface="Arial" panose="020B0604020202020204" pitchFamily="34" charset="0"/>
            </a:endParaRPr>
          </a:p>
          <a:p>
            <a:pPr lvl="0" algn="just"/>
            <a:r>
              <a:rPr lang="es-CO" dirty="0">
                <a:latin typeface="Arial" panose="020B0604020202020204" pitchFamily="34" charset="0"/>
                <a:cs typeface="Arial" panose="020B0604020202020204" pitchFamily="34" charset="0"/>
              </a:rPr>
              <a:t> </a:t>
            </a:r>
            <a:r>
              <a:rPr lang="es-CO" dirty="0" smtClean="0">
                <a:latin typeface="Arial" panose="020B0604020202020204" pitchFamily="34" charset="0"/>
                <a:cs typeface="Arial" panose="020B0604020202020204" pitchFamily="34" charset="0"/>
              </a:rPr>
              <a:t>-Al </a:t>
            </a:r>
            <a:r>
              <a:rPr lang="es-CO" dirty="0">
                <a:latin typeface="Arial" panose="020B0604020202020204" pitchFamily="34" charset="0"/>
                <a:cs typeface="Arial" panose="020B0604020202020204" pitchFamily="34" charset="0"/>
              </a:rPr>
              <a:t>comienzo se plantean ideas de desarrollo, en el medio la idea temática y al final otras ideas de desarrollo</a:t>
            </a:r>
            <a:r>
              <a:rPr lang="es-CO" dirty="0" smtClean="0">
                <a:latin typeface="Arial" panose="020B0604020202020204" pitchFamily="34" charset="0"/>
                <a:cs typeface="Arial" panose="020B0604020202020204" pitchFamily="34" charset="0"/>
              </a:rPr>
              <a:t>.</a:t>
            </a:r>
          </a:p>
          <a:p>
            <a:pPr lvl="0"/>
            <a:endParaRPr lang="es-CO" dirty="0"/>
          </a:p>
        </p:txBody>
      </p:sp>
      <p:sp>
        <p:nvSpPr>
          <p:cNvPr id="4" name="Rectángulo redondeado 3">
            <a:hlinkClick r:id="rId2" action="ppaction://hlinksldjump"/>
          </p:cNvPr>
          <p:cNvSpPr/>
          <p:nvPr/>
        </p:nvSpPr>
        <p:spPr>
          <a:xfrm>
            <a:off x="10109915" y="5891216"/>
            <a:ext cx="1815921" cy="73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5" name="CuadroTexto 4"/>
          <p:cNvSpPr txBox="1"/>
          <p:nvPr/>
        </p:nvSpPr>
        <p:spPr>
          <a:xfrm>
            <a:off x="10309537" y="6073598"/>
            <a:ext cx="1416676" cy="369332"/>
          </a:xfrm>
          <a:prstGeom prst="rect">
            <a:avLst/>
          </a:prstGeom>
          <a:noFill/>
        </p:spPr>
        <p:txBody>
          <a:bodyPr wrap="square" rtlCol="0">
            <a:spAutoFit/>
          </a:bodyPr>
          <a:lstStyle/>
          <a:p>
            <a:r>
              <a:rPr lang="es-CO" dirty="0" smtClean="0"/>
              <a:t>CONTINUAR</a:t>
            </a:r>
            <a:endParaRPr lang="es-CO" dirty="0"/>
          </a:p>
        </p:txBody>
      </p:sp>
      <p:sp>
        <p:nvSpPr>
          <p:cNvPr id="6" name="Flecha izquierda 5">
            <a:hlinkClick r:id="rId3" action="ppaction://hlinksldjump"/>
          </p:cNvPr>
          <p:cNvSpPr/>
          <p:nvPr/>
        </p:nvSpPr>
        <p:spPr>
          <a:xfrm>
            <a:off x="664455" y="322535"/>
            <a:ext cx="850005" cy="7212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7" name="Imagen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86851" y="3240012"/>
            <a:ext cx="2147732" cy="1792352"/>
          </a:xfrm>
          <a:prstGeom prst="rect">
            <a:avLst/>
          </a:prstGeom>
        </p:spPr>
      </p:pic>
    </p:spTree>
    <p:extLst>
      <p:ext uri="{BB962C8B-B14F-4D97-AF65-F5344CB8AC3E}">
        <p14:creationId xmlns:p14="http://schemas.microsoft.com/office/powerpoint/2010/main" val="155308755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idx="4294967295"/>
          </p:nvPr>
        </p:nvSpPr>
        <p:spPr>
          <a:xfrm flipV="1">
            <a:off x="0" y="1930400"/>
            <a:ext cx="8596313" cy="1018862"/>
          </a:xfrm>
        </p:spPr>
        <p:txBody>
          <a:bodyPr>
            <a:noAutofit/>
          </a:bodyPr>
          <a:lstStyle/>
          <a:p>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 </a:t>
            </a:r>
            <a:br>
              <a:rPr lang="es-CO" sz="1800" dirty="0">
                <a:solidFill>
                  <a:schemeClr val="tx1"/>
                </a:solidFill>
                <a:latin typeface="Arial" panose="020B0604020202020204" pitchFamily="34" charset="0"/>
                <a:cs typeface="Arial" panose="020B0604020202020204" pitchFamily="34" charset="0"/>
              </a:rPr>
            </a:br>
            <a:r>
              <a:rPr lang="es-CO" sz="1800" dirty="0">
                <a:solidFill>
                  <a:schemeClr val="tx1"/>
                </a:solidFill>
                <a:latin typeface="Arial" panose="020B0604020202020204" pitchFamily="34" charset="0"/>
                <a:cs typeface="Arial" panose="020B0604020202020204" pitchFamily="34" charset="0"/>
              </a:rPr>
              <a:t/>
            </a:r>
            <a:br>
              <a:rPr lang="es-CO" sz="1800" dirty="0">
                <a:solidFill>
                  <a:schemeClr val="tx1"/>
                </a:solidFill>
                <a:latin typeface="Arial" panose="020B0604020202020204" pitchFamily="34" charset="0"/>
                <a:cs typeface="Arial" panose="020B0604020202020204" pitchFamily="34" charset="0"/>
              </a:rPr>
            </a:br>
            <a:endParaRPr lang="es-CO" sz="1800" dirty="0">
              <a:solidFill>
                <a:schemeClr val="tx1"/>
              </a:solidFill>
              <a:latin typeface="Arial" panose="020B0604020202020204" pitchFamily="34" charset="0"/>
              <a:cs typeface="Arial" panose="020B0604020202020204" pitchFamily="34" charset="0"/>
            </a:endParaRPr>
          </a:p>
        </p:txBody>
      </p:sp>
      <p:sp>
        <p:nvSpPr>
          <p:cNvPr id="4" name="CuadroTexto 3"/>
          <p:cNvSpPr txBox="1"/>
          <p:nvPr/>
        </p:nvSpPr>
        <p:spPr>
          <a:xfrm>
            <a:off x="695459" y="811369"/>
            <a:ext cx="8706118" cy="3693319"/>
          </a:xfrm>
          <a:prstGeom prst="rect">
            <a:avLst/>
          </a:prstGeom>
          <a:noFill/>
        </p:spPr>
        <p:txBody>
          <a:bodyPr wrap="square" rtlCol="0">
            <a:spAutoFit/>
          </a:bodyPr>
          <a:lstStyle/>
          <a:p>
            <a:r>
              <a:rPr lang="es-CO" b="1" dirty="0">
                <a:latin typeface="Arial" panose="020B0604020202020204" pitchFamily="34" charset="0"/>
                <a:cs typeface="Arial" panose="020B0604020202020204" pitchFamily="34" charset="0"/>
              </a:rPr>
              <a:t>Párrafo entreverado</a:t>
            </a:r>
            <a:r>
              <a:rPr lang="es-CO" dirty="0">
                <a:latin typeface="Arial" panose="020B0604020202020204" pitchFamily="34" charset="0"/>
                <a:cs typeface="Arial" panose="020B0604020202020204" pitchFamily="34" charset="0"/>
              </a:rPr>
              <a:t/>
            </a:r>
            <a:br>
              <a:rPr lang="es-CO" dirty="0">
                <a:latin typeface="Arial" panose="020B0604020202020204" pitchFamily="34" charset="0"/>
                <a:cs typeface="Arial" panose="020B0604020202020204" pitchFamily="34" charset="0"/>
              </a:rPr>
            </a:br>
            <a:endParaRPr lang="es-CO" dirty="0" smtClean="0">
              <a:latin typeface="Arial" panose="020B0604020202020204" pitchFamily="34" charset="0"/>
              <a:cs typeface="Arial" panose="020B0604020202020204" pitchFamily="34" charset="0"/>
            </a:endParaRPr>
          </a:p>
          <a:p>
            <a:r>
              <a:rPr lang="es-CO" dirty="0" smtClean="0">
                <a:latin typeface="Arial" panose="020B0604020202020204" pitchFamily="34" charset="0"/>
                <a:cs typeface="Arial" panose="020B0604020202020204" pitchFamily="34" charset="0"/>
              </a:rPr>
              <a:t>La </a:t>
            </a:r>
            <a:r>
              <a:rPr lang="es-CO" dirty="0">
                <a:latin typeface="Arial" panose="020B0604020202020204" pitchFamily="34" charset="0"/>
                <a:cs typeface="Arial" panose="020B0604020202020204" pitchFamily="34" charset="0"/>
              </a:rPr>
              <a:t>idea temática se encuentra implícita, diluida en todo el párrafo que contiene oraciones de sustentación. Por lo tanto, es necesario extraer tanto la idea temática, como las ideas de desarrollo.</a:t>
            </a:r>
            <a:br>
              <a:rPr lang="es-CO" dirty="0">
                <a:latin typeface="Arial" panose="020B0604020202020204" pitchFamily="34" charset="0"/>
                <a:cs typeface="Arial" panose="020B0604020202020204" pitchFamily="34" charset="0"/>
              </a:rPr>
            </a:br>
            <a:endParaRPr lang="es-CO" dirty="0">
              <a:latin typeface="Arial" panose="020B0604020202020204" pitchFamily="34" charset="0"/>
              <a:cs typeface="Arial" panose="020B0604020202020204" pitchFamily="34" charset="0"/>
            </a:endParaRPr>
          </a:p>
          <a:p>
            <a:endParaRPr lang="es-CO" b="1" dirty="0" smtClean="0">
              <a:latin typeface="Arial" panose="020B0604020202020204" pitchFamily="34" charset="0"/>
              <a:cs typeface="Arial" panose="020B0604020202020204" pitchFamily="34" charset="0"/>
            </a:endParaRPr>
          </a:p>
          <a:p>
            <a:r>
              <a:rPr lang="es-CO" b="1" dirty="0" smtClean="0">
                <a:latin typeface="Arial" panose="020B0604020202020204" pitchFamily="34" charset="0"/>
                <a:cs typeface="Arial" panose="020B0604020202020204" pitchFamily="34" charset="0"/>
              </a:rPr>
              <a:t>Párrafos funcionales</a:t>
            </a:r>
            <a:r>
              <a:rPr lang="es-CO" dirty="0">
                <a:latin typeface="Arial" panose="020B0604020202020204" pitchFamily="34" charset="0"/>
                <a:cs typeface="Arial" panose="020B0604020202020204" pitchFamily="34" charset="0"/>
              </a:rPr>
              <a:t/>
            </a:r>
            <a:br>
              <a:rPr lang="es-CO" dirty="0">
                <a:latin typeface="Arial" panose="020B0604020202020204" pitchFamily="34" charset="0"/>
                <a:cs typeface="Arial" panose="020B0604020202020204" pitchFamily="34" charset="0"/>
              </a:rPr>
            </a:br>
            <a:endParaRPr lang="es-CO" dirty="0" smtClean="0">
              <a:latin typeface="Arial" panose="020B0604020202020204" pitchFamily="34" charset="0"/>
              <a:cs typeface="Arial" panose="020B0604020202020204" pitchFamily="34" charset="0"/>
            </a:endParaRPr>
          </a:p>
          <a:p>
            <a:r>
              <a:rPr lang="es-CO" dirty="0" smtClean="0">
                <a:latin typeface="Arial" panose="020B0604020202020204" pitchFamily="34" charset="0"/>
                <a:cs typeface="Arial" panose="020B0604020202020204" pitchFamily="34" charset="0"/>
              </a:rPr>
              <a:t>Se </a:t>
            </a:r>
            <a:r>
              <a:rPr lang="es-CO" dirty="0">
                <a:latin typeface="Arial" panose="020B0604020202020204" pitchFamily="34" charset="0"/>
                <a:cs typeface="Arial" panose="020B0604020202020204" pitchFamily="34" charset="0"/>
              </a:rPr>
              <a:t>distinguen porque son de corta extensión, no poseen oración directriz y solo enuncian ideas de desarrollo que orientan el flujo del discurso. Igualmente, estos párrafos pueden estar antes o después de párrafos informativos. Los siguientes puntos te ayudarán a construir párrafos funcionales. </a:t>
            </a:r>
            <a:endParaRPr lang="es-CO" dirty="0"/>
          </a:p>
        </p:txBody>
      </p:sp>
      <p:sp>
        <p:nvSpPr>
          <p:cNvPr id="5" name="Flecha izquierda 4">
            <a:hlinkClick r:id="rId2" action="ppaction://hlinksldjump"/>
          </p:cNvPr>
          <p:cNvSpPr/>
          <p:nvPr/>
        </p:nvSpPr>
        <p:spPr>
          <a:xfrm>
            <a:off x="1017432" y="5512160"/>
            <a:ext cx="850005" cy="7212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6" name="Imagen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66993" y="4678722"/>
            <a:ext cx="1905000" cy="1666875"/>
          </a:xfrm>
          <a:prstGeom prst="rect">
            <a:avLst/>
          </a:prstGeom>
        </p:spPr>
      </p:pic>
    </p:spTree>
    <p:extLst>
      <p:ext uri="{BB962C8B-B14F-4D97-AF65-F5344CB8AC3E}">
        <p14:creationId xmlns:p14="http://schemas.microsoft.com/office/powerpoint/2010/main" val="30579484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Anaranjad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204</TotalTime>
  <Words>447</Words>
  <Application>Microsoft Office PowerPoint</Application>
  <PresentationFormat>Panorámica</PresentationFormat>
  <Paragraphs>70</Paragraphs>
  <Slides>9</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9</vt:i4>
      </vt:variant>
    </vt:vector>
  </HeadingPairs>
  <TitlesOfParts>
    <vt:vector size="17" baseType="lpstr">
      <vt:lpstr>Arial</vt:lpstr>
      <vt:lpstr>Baskerville Old Face</vt:lpstr>
      <vt:lpstr>Calibri</vt:lpstr>
      <vt:lpstr>Cooper Black</vt:lpstr>
      <vt:lpstr>Trebuchet MS</vt:lpstr>
      <vt:lpstr>Wingdings</vt:lpstr>
      <vt:lpstr>Wingdings 3</vt:lpstr>
      <vt:lpstr>Faceta</vt:lpstr>
      <vt:lpstr>-EL TEXTO  -LA ARGUMENTACIÓN -EL PÁRRAFO </vt:lpstr>
      <vt:lpstr>EL TEXTO </vt:lpstr>
      <vt:lpstr> MECANISMOS DE COHESIÓN   </vt:lpstr>
      <vt:lpstr>LA ARGUMENTACIÓN</vt:lpstr>
      <vt:lpstr>Tipos de argumentos </vt:lpstr>
      <vt:lpstr>ARGUMENTOS INDUCTIVOS Son los de mayor fuerza en distintos campos de la vida familiar, científica, educativa. Se basa en la solidez, pertinencia y veracidad de las premisas y aun así la veracidad de la conclusión puede no estar probada absolutamente, por ello se recurre a varios argumentos en distintas ocasiones.  ARGUMENTOS DEDUCTIVOS Son deductivos cuando la primera premisa es mayor que la segunda y que la conclusión, estos argumentos si garantizan la certeza aprobatoria, un ejemplo de este tipo de argumentos es el silogismo.             EL SILOGISMO: Está conformado por una premisa mayor, una premisa, menor y una conclusión. La condición sine qua non para que el argumento sea válido, es que la primera premisa (premisa mayor) sea cierta y más general que la segunda premisa (premisa menor) y que la conclusión. Si la primera premisa es cierta, también lo será la premisa menor. La conclusión se pone a prueba cruzando la premisa menor con la mayor. </vt:lpstr>
      <vt:lpstr>EL PÁRRAFO</vt:lpstr>
      <vt:lpstr>TIPOS DE PARRAFO</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TEXTO  -LA ARGUMENTACION -EL PARRAFO</dc:title>
  <dc:creator>familia Zamora</dc:creator>
  <cp:lastModifiedBy>GLORIA</cp:lastModifiedBy>
  <cp:revision>13</cp:revision>
  <dcterms:created xsi:type="dcterms:W3CDTF">2015-05-15T02:16:43Z</dcterms:created>
  <dcterms:modified xsi:type="dcterms:W3CDTF">2015-08-16T13:18:28Z</dcterms:modified>
</cp:coreProperties>
</file>